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verpass" panose="020B0604020202020204" charset="0"/>
      <p:regular r:id="rId14"/>
      <p:bold r:id="rId15"/>
      <p:italic r:id="rId16"/>
      <p:boldItalic r:id="rId17"/>
    </p:embeddedFont>
    <p:embeddedFont>
      <p:font typeface="Overpass Black" panose="020B0604020202020204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fdGD49Oq8D3Sr9EqpLMAkX+bG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2" name="Google Shape;9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1" name="Google Shape;9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6" name="Google Shape;9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4" name="Google Shape;9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>
            <a:spLocks noGrp="1"/>
          </p:cNvSpPr>
          <p:nvPr>
            <p:ph type="subTitle" idx="1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2"/>
          <p:cNvSpPr/>
          <p:nvPr/>
        </p:nvSpPr>
        <p:spPr>
          <a:xfrm rot="-2569776">
            <a:off x="7774946" y="-1017900"/>
            <a:ext cx="2265043" cy="216579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12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14" name="Google Shape;14;p1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49;p12"/>
          <p:cNvPicPr preferRelativeResize="0"/>
          <p:nvPr/>
        </p:nvPicPr>
        <p:blipFill rotWithShape="1">
          <a:blip r:embed="rId3">
            <a:alphaModFix amt="82000"/>
          </a:blip>
          <a:srcRect/>
          <a:stretch/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3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2" name="Google Shape;712;p23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13" name="Google Shape;713;p2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8" name="Google Shape;748;p23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23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23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24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3" name="Google Shape;753;p24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754" name="Google Shape;754;p2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9" name="Google Shape;789;p24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4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1" name="Google Shape;791;p24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792" name="Google Shape;792;p2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25"/>
          <p:cNvPicPr preferRelativeResize="0"/>
          <p:nvPr/>
        </p:nvPicPr>
        <p:blipFill rotWithShape="1">
          <a:blip r:embed="rId2">
            <a:alphaModFix amt="64000"/>
          </a:blip>
          <a:srcRect/>
          <a:stretch/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25"/>
          <p:cNvPicPr preferRelativeResize="0"/>
          <p:nvPr/>
        </p:nvPicPr>
        <p:blipFill rotWithShape="1">
          <a:blip r:embed="rId3">
            <a:alphaModFix amt="66000"/>
          </a:blip>
          <a:srcRect/>
          <a:stretch/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0" name="Google Shape;830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831" name="Google Shape;831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6" name="Google Shape;866;p25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7" name="Google Shape;867;p25"/>
          <p:cNvPicPr preferRelativeResize="0"/>
          <p:nvPr/>
        </p:nvPicPr>
        <p:blipFill rotWithShape="1">
          <a:blip r:embed="rId4">
            <a:alphaModFix amt="74000"/>
          </a:blip>
          <a:srcRect/>
          <a:stretch/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5"/>
          <p:cNvPicPr preferRelativeResize="0"/>
          <p:nvPr/>
        </p:nvPicPr>
        <p:blipFill rotWithShape="1">
          <a:blip r:embed="rId5">
            <a:alphaModFix amt="74000"/>
          </a:blip>
          <a:srcRect/>
          <a:stretch/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26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1" name="Google Shape;871;p26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872" name="Google Shape;872;p2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7" name="Google Shape;907;p26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26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26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 amt="74000"/>
          </a:blip>
          <a:srcRect/>
          <a:stretch/>
        </p:blipFill>
        <p:spPr>
          <a:xfrm rot="-10162003" flipH="1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 amt="33000"/>
          </a:blip>
          <a:srcRect/>
          <a:stretch/>
        </p:blipFill>
        <p:spPr>
          <a:xfrm rot="10800000" flipH="1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 amt="58000"/>
          </a:blip>
          <a:srcRect/>
          <a:stretch/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5">
            <a:alphaModFix amt="62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6681487">
            <a:off x="8044372" y="2590906"/>
            <a:ext cx="2265023" cy="2165778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57" name="Google Shape;57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93" name="Google Shape;93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13"/>
          <p:cNvPicPr preferRelativeResize="0"/>
          <p:nvPr/>
        </p:nvPicPr>
        <p:blipFill rotWithShape="1">
          <a:blip r:embed="rId6">
            <a:alphaModFix amt="62000"/>
          </a:blip>
          <a:srcRect/>
          <a:stretch/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 rot="231922" flipH="1">
            <a:off x="-1189243" y="-346558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2">
            <a:alphaModFix amt="64000"/>
          </a:blip>
          <a:srcRect/>
          <a:stretch/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 amt="66000"/>
          </a:blip>
          <a:srcRect/>
          <a:stretch/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37" name="Google Shape;137;p1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1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4"/>
          <p:cNvPicPr preferRelativeResize="0"/>
          <p:nvPr/>
        </p:nvPicPr>
        <p:blipFill rotWithShape="1">
          <a:blip r:embed="rId4">
            <a:alphaModFix amt="74000"/>
          </a:blip>
          <a:srcRect/>
          <a:stretch/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4"/>
          <p:cNvPicPr preferRelativeResize="0"/>
          <p:nvPr/>
        </p:nvPicPr>
        <p:blipFill rotWithShape="1">
          <a:blip r:embed="rId5">
            <a:alphaModFix amt="74000"/>
          </a:blip>
          <a:srcRect/>
          <a:stretch/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5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-2343514" flipH="1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5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79" name="Google Shape;179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6814727" flipH="1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5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217" name="Google Shape;217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15"/>
          <p:cNvSpPr txBox="1">
            <a:spLocks noGrp="1"/>
          </p:cNvSpPr>
          <p:nvPr>
            <p:ph type="title"/>
          </p:nvPr>
        </p:nvSpPr>
        <p:spPr>
          <a:xfrm>
            <a:off x="720000" y="2586216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1"/>
          </p:nvPr>
        </p:nvSpPr>
        <p:spPr>
          <a:xfrm>
            <a:off x="720000" y="332112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5"/>
          <p:cNvSpPr txBox="1">
            <a:spLocks noGrp="1"/>
          </p:cNvSpPr>
          <p:nvPr>
            <p:ph type="title" idx="2"/>
          </p:nvPr>
        </p:nvSpPr>
        <p:spPr>
          <a:xfrm>
            <a:off x="3403800" y="2586216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5" name="Google Shape;255;p15"/>
          <p:cNvSpPr txBox="1">
            <a:spLocks noGrp="1"/>
          </p:cNvSpPr>
          <p:nvPr>
            <p:ph type="subTitle" idx="3"/>
          </p:nvPr>
        </p:nvSpPr>
        <p:spPr>
          <a:xfrm>
            <a:off x="3403800" y="332112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 idx="4"/>
          </p:nvPr>
        </p:nvSpPr>
        <p:spPr>
          <a:xfrm>
            <a:off x="6100400" y="258620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subTitle" idx="5"/>
          </p:nvPr>
        </p:nvSpPr>
        <p:spPr>
          <a:xfrm>
            <a:off x="6100400" y="332112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5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6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6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262" name="Google Shape;262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6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300" name="Google Shape;300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16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6" name="Google Shape;336;p16"/>
          <p:cNvSpPr/>
          <p:nvPr/>
        </p:nvSpPr>
        <p:spPr>
          <a:xfrm rot="231922" flipH="1">
            <a:off x="7469257" y="-645373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>
            <a:spLocks noGrp="1"/>
          </p:cNvSpPr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subTitle" idx="1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title" idx="2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3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title" idx="4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subTitle" idx="5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title" idx="6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7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1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348" name="Google Shape;348;p1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3" name="Google Shape;383;p17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17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386" name="Google Shape;386;p1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17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22" name="Google Shape;422;p17"/>
          <p:cNvSpPr/>
          <p:nvPr/>
        </p:nvSpPr>
        <p:spPr>
          <a:xfrm rot="3176794">
            <a:off x="7710596" y="4065984"/>
            <a:ext cx="2264986" cy="2165743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8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1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426" name="Google Shape;426;p1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1" name="Google Shape;461;p18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8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8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22"/>
          <p:cNvPicPr preferRelativeResize="0"/>
          <p:nvPr/>
        </p:nvPicPr>
        <p:blipFill rotWithShape="1">
          <a:blip r:embed="rId2">
            <a:alphaModFix amt="76000"/>
          </a:blip>
          <a:srcRect/>
          <a:stretch/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2"/>
          <p:cNvPicPr preferRelativeResize="0"/>
          <p:nvPr/>
        </p:nvPicPr>
        <p:blipFill rotWithShape="1">
          <a:blip r:embed="rId2">
            <a:alphaModFix amt="76000"/>
          </a:blip>
          <a:srcRect/>
          <a:stretch/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2"/>
          <p:cNvPicPr preferRelativeResize="0"/>
          <p:nvPr/>
        </p:nvPicPr>
        <p:blipFill rotWithShape="1">
          <a:blip r:embed="rId3">
            <a:alphaModFix amt="84000"/>
          </a:blip>
          <a:srcRect/>
          <a:stretch/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2"/>
          <p:cNvPicPr preferRelativeResize="0"/>
          <p:nvPr/>
        </p:nvPicPr>
        <p:blipFill rotWithShape="1">
          <a:blip r:embed="rId4">
            <a:alphaModFix amt="47000"/>
          </a:blip>
          <a:srcRect/>
          <a:stretch/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7" name="Google Shape;637;p22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638" name="Google Shape;638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2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674" name="Google Shape;674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9" name="Google Shape;709;p22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"/>
          <p:cNvSpPr txBox="1">
            <a:spLocks noGrp="1"/>
          </p:cNvSpPr>
          <p:nvPr>
            <p:ph type="subTitle" idx="1"/>
          </p:nvPr>
        </p:nvSpPr>
        <p:spPr>
          <a:xfrm flipH="1">
            <a:off x="4497873" y="877299"/>
            <a:ext cx="33678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2000" dirty="0"/>
              <a:t>Equitativa e Incluyente</a:t>
            </a:r>
            <a:endParaRPr sz="2000" dirty="0"/>
          </a:p>
        </p:txBody>
      </p:sp>
      <p:sp>
        <p:nvSpPr>
          <p:cNvPr id="915" name="Google Shape;915;p1"/>
          <p:cNvSpPr txBox="1">
            <a:spLocks noGrp="1"/>
          </p:cNvSpPr>
          <p:nvPr>
            <p:ph type="ctrTitle"/>
          </p:nvPr>
        </p:nvSpPr>
        <p:spPr>
          <a:xfrm flipH="1">
            <a:off x="1365258" y="569481"/>
            <a:ext cx="6500415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MX" sz="3600" dirty="0"/>
              <a:t>Proyecto Mujer E</a:t>
            </a:r>
            <a:endParaRPr sz="3600" dirty="0"/>
          </a:p>
        </p:txBody>
      </p:sp>
      <p:pic>
        <p:nvPicPr>
          <p:cNvPr id="916" name="Google Shape;916;p1"/>
          <p:cNvPicPr preferRelativeResize="0"/>
          <p:nvPr/>
        </p:nvPicPr>
        <p:blipFill rotWithShape="1">
          <a:blip r:embed="rId3">
            <a:alphaModFix/>
          </a:blip>
          <a:srcRect r="80378"/>
          <a:stretch/>
        </p:blipFill>
        <p:spPr>
          <a:xfrm>
            <a:off x="1365258" y="3342151"/>
            <a:ext cx="677354" cy="656602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1"/>
          <p:cNvSpPr txBox="1"/>
          <p:nvPr/>
        </p:nvSpPr>
        <p:spPr>
          <a:xfrm flipH="1">
            <a:off x="358240" y="3974475"/>
            <a:ext cx="2691389" cy="65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</a:pPr>
            <a:r>
              <a:rPr lang="es-MX" sz="1600" b="0" i="0" u="none" strike="noStrike" cap="none" dirty="0">
                <a:solidFill>
                  <a:schemeClr val="tx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Gobernación de Risaralda</a:t>
            </a:r>
            <a:endParaRPr sz="1600" b="0" i="0" u="none" strike="noStrike" cap="none" dirty="0">
              <a:solidFill>
                <a:schemeClr val="tx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4" name="Google Shape;918;p1">
            <a:extLst>
              <a:ext uri="{FF2B5EF4-FFF2-40B4-BE49-F238E27FC236}">
                <a16:creationId xmlns:a16="http://schemas.microsoft.com/office/drawing/2014/main" id="{44E982E3-C2E7-7422-204A-2CF3AB986C32}"/>
              </a:ext>
            </a:extLst>
          </p:cNvPr>
          <p:cNvSpPr txBox="1"/>
          <p:nvPr/>
        </p:nvSpPr>
        <p:spPr>
          <a:xfrm flipH="1">
            <a:off x="-102583" y="2861015"/>
            <a:ext cx="2691389" cy="65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</a:pPr>
            <a:r>
              <a:rPr lang="es-MX" sz="1600" b="0" i="0" u="none" strike="noStrike" cap="none" dirty="0">
                <a:solidFill>
                  <a:schemeClr val="tx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Aliado:</a:t>
            </a:r>
            <a:endParaRPr sz="1600" b="0" i="0" u="none" strike="noStrike" cap="none" dirty="0">
              <a:solidFill>
                <a:schemeClr val="tx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35BB5A-FC94-665D-345B-2793AEA8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0" y="840724"/>
            <a:ext cx="1844273" cy="550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506" y="1230649"/>
            <a:ext cx="3670189" cy="2506627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2"/>
          <p:cNvSpPr txBox="1"/>
          <p:nvPr/>
        </p:nvSpPr>
        <p:spPr>
          <a:xfrm>
            <a:off x="3949936" y="1230649"/>
            <a:ext cx="388088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41D4E"/>
                </a:solidFill>
                <a:latin typeface="Arial"/>
                <a:ea typeface="Arial"/>
                <a:cs typeface="Arial"/>
                <a:sym typeface="Arial"/>
              </a:rPr>
              <a:t>Hace referencia a la tenacidad, poder y fuerza que caracteriza a la mujer, no solo en el ámbito familiar, sino también en su comunidad; conviértelas en ejes de sinergia y pilares fundamentales para el desarrollo colectivo</a:t>
            </a:r>
            <a:r>
              <a:rPr lang="es-MX" sz="1400" b="0" i="0" u="none" strike="noStrike" cap="none">
                <a:solidFill>
                  <a:srgbClr val="641D4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641D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"/>
          <p:cNvSpPr txBox="1">
            <a:spLocks noGrp="1"/>
          </p:cNvSpPr>
          <p:nvPr>
            <p:ph type="subTitle" idx="1"/>
          </p:nvPr>
        </p:nvSpPr>
        <p:spPr>
          <a:xfrm>
            <a:off x="3053038" y="875220"/>
            <a:ext cx="4272690" cy="172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Surge como una </a:t>
            </a:r>
            <a:r>
              <a:rPr lang="es-MX" b="1"/>
              <a:t>iniciativa</a:t>
            </a:r>
            <a:r>
              <a:rPr lang="es-MX"/>
              <a:t> de continuidad del trabajo social y productivo con las </a:t>
            </a:r>
            <a:r>
              <a:rPr lang="es-MX" b="1"/>
              <a:t>Mujeres Risaraldenses</a:t>
            </a:r>
            <a:r>
              <a:rPr lang="es-MX"/>
              <a:t>, fortaleciendo sus capacidades de emprendimiento, asociatividad y de empoderamiento femenino realizado en los últimos años en el departamento.</a:t>
            </a:r>
            <a:endParaRPr/>
          </a:p>
        </p:txBody>
      </p:sp>
      <p:sp>
        <p:nvSpPr>
          <p:cNvPr id="930" name="Google Shape;930;p3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1" name="Google Shape;9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17" y="718119"/>
            <a:ext cx="2984727" cy="203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3"/>
          <p:cNvPicPr preferRelativeResize="0"/>
          <p:nvPr/>
        </p:nvPicPr>
        <p:blipFill rotWithShape="1">
          <a:blip r:embed="rId4">
            <a:alphaModFix/>
          </a:blip>
          <a:srcRect l="13595" t="37347" r="14045" b="6494"/>
          <a:stretch/>
        </p:blipFill>
        <p:spPr>
          <a:xfrm>
            <a:off x="1769281" y="2912966"/>
            <a:ext cx="2567514" cy="166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3798" y="2845923"/>
            <a:ext cx="2536156" cy="179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MX"/>
              <a:t>Antecendentes del Programa</a:t>
            </a:r>
            <a:br>
              <a:rPr lang="es-MX"/>
            </a:br>
            <a:r>
              <a:rPr lang="es-MX"/>
              <a:t>2022-2023</a:t>
            </a:r>
            <a:endParaRPr/>
          </a:p>
        </p:txBody>
      </p:sp>
      <p:sp>
        <p:nvSpPr>
          <p:cNvPr id="939" name="Google Shape;939;p4"/>
          <p:cNvSpPr txBox="1">
            <a:spLocks noGrp="1"/>
          </p:cNvSpPr>
          <p:nvPr>
            <p:ph type="subTitle" idx="1"/>
          </p:nvPr>
        </p:nvSpPr>
        <p:spPr>
          <a:xfrm>
            <a:off x="202313" y="2382445"/>
            <a:ext cx="3212414" cy="13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Caracterización sociodemográfica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y de conocimientos técnicos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para 270 mujeres en situación de vulnerabilidad.</a:t>
            </a:r>
            <a:endParaRPr/>
          </a:p>
        </p:txBody>
      </p:sp>
      <p:sp>
        <p:nvSpPr>
          <p:cNvPr id="940" name="Google Shape;940;p4"/>
          <p:cNvSpPr txBox="1">
            <a:spLocks noGrp="1"/>
          </p:cNvSpPr>
          <p:nvPr>
            <p:ph type="subTitle" idx="3"/>
          </p:nvPr>
        </p:nvSpPr>
        <p:spPr>
          <a:xfrm>
            <a:off x="3409841" y="2879471"/>
            <a:ext cx="2640016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Dotación de los insumos, materia prima y  herramientas para la capacitación en la elaboración de las prendas de vestir. </a:t>
            </a:r>
            <a:endParaRPr/>
          </a:p>
        </p:txBody>
      </p:sp>
      <p:sp>
        <p:nvSpPr>
          <p:cNvPr id="941" name="Google Shape;941;p4"/>
          <p:cNvSpPr txBox="1">
            <a:spLocks noGrp="1"/>
          </p:cNvSpPr>
          <p:nvPr>
            <p:ph type="subTitle" idx="5"/>
          </p:nvPr>
        </p:nvSpPr>
        <p:spPr>
          <a:xfrm>
            <a:off x="6044971" y="2382445"/>
            <a:ext cx="2567096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Asistencia técnica en la aplicación del modelo "Escuela de liderazgo para la mujer"</a:t>
            </a:r>
            <a:endParaRPr/>
          </a:p>
        </p:txBody>
      </p:sp>
      <p:pic>
        <p:nvPicPr>
          <p:cNvPr id="942" name="Google Shape;942;p4"/>
          <p:cNvPicPr preferRelativeResize="0"/>
          <p:nvPr/>
        </p:nvPicPr>
        <p:blipFill rotWithShape="1">
          <a:blip r:embed="rId3">
            <a:alphaModFix amt="43000"/>
          </a:blip>
          <a:srcRect/>
          <a:stretch/>
        </p:blipFill>
        <p:spPr>
          <a:xfrm>
            <a:off x="1203100" y="1396573"/>
            <a:ext cx="1263653" cy="10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"/>
          <p:cNvPicPr preferRelativeResize="0"/>
          <p:nvPr/>
        </p:nvPicPr>
        <p:blipFill rotWithShape="1">
          <a:blip r:embed="rId3">
            <a:alphaModFix amt="43000"/>
          </a:blip>
          <a:srcRect/>
          <a:stretch/>
        </p:blipFill>
        <p:spPr>
          <a:xfrm>
            <a:off x="4099773" y="4014082"/>
            <a:ext cx="1289002" cy="97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4"/>
          <p:cNvPicPr preferRelativeResize="0"/>
          <p:nvPr/>
        </p:nvPicPr>
        <p:blipFill rotWithShape="1">
          <a:blip r:embed="rId3">
            <a:alphaModFix amt="43000"/>
          </a:blip>
          <a:srcRect/>
          <a:stretch/>
        </p:blipFill>
        <p:spPr>
          <a:xfrm>
            <a:off x="6583677" y="1313034"/>
            <a:ext cx="1231253" cy="967859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4"/>
          <p:cNvSpPr txBox="1"/>
          <p:nvPr/>
        </p:nvSpPr>
        <p:spPr>
          <a:xfrm>
            <a:off x="5929623" y="3376497"/>
            <a:ext cx="2797791" cy="105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Puesta en marcha del encadenamiento productivo y articulación comercial.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Diseño de la estrategia de internacionalización.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6" name="Google Shape;946;p4"/>
          <p:cNvSpPr txBox="1"/>
          <p:nvPr/>
        </p:nvSpPr>
        <p:spPr>
          <a:xfrm>
            <a:off x="640320" y="3743674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Validación de las instalaciones locativas y distribución de las plantas de confección.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7" name="Google Shape;947;p4"/>
          <p:cNvSpPr txBox="1"/>
          <p:nvPr/>
        </p:nvSpPr>
        <p:spPr>
          <a:xfrm>
            <a:off x="3306292" y="1544811"/>
            <a:ext cx="2640016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Capacitación en la elaboración de insumos de dotación y/o prendas de vestir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8" name="Google Shape;9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9780" y="4315683"/>
            <a:ext cx="481626" cy="39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0053" y="1583584"/>
            <a:ext cx="408467" cy="42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8597" y="1885297"/>
            <a:ext cx="432854" cy="42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4144" y="1480348"/>
            <a:ext cx="434851" cy="60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5"/>
          <p:cNvPicPr preferRelativeResize="0"/>
          <p:nvPr/>
        </p:nvPicPr>
        <p:blipFill rotWithShape="1">
          <a:blip r:embed="rId3">
            <a:alphaModFix amt="68000"/>
          </a:blip>
          <a:srcRect/>
          <a:stretch/>
        </p:blipFill>
        <p:spPr>
          <a:xfrm rot="-1312575">
            <a:off x="154216" y="2491752"/>
            <a:ext cx="1634822" cy="60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5"/>
          <p:cNvPicPr preferRelativeResize="0"/>
          <p:nvPr/>
        </p:nvPicPr>
        <p:blipFill rotWithShape="1">
          <a:blip r:embed="rId4">
            <a:alphaModFix amt="44000"/>
          </a:blip>
          <a:srcRect/>
          <a:stretch/>
        </p:blipFill>
        <p:spPr>
          <a:xfrm rot="-759662">
            <a:off x="7122816" y="2039487"/>
            <a:ext cx="1966834" cy="714132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5"/>
          <p:cNvSpPr txBox="1"/>
          <p:nvPr/>
        </p:nvSpPr>
        <p:spPr>
          <a:xfrm>
            <a:off x="4573268" y="2133150"/>
            <a:ext cx="12702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40%</a:t>
            </a:r>
            <a:endParaRPr sz="2800" b="1" i="0" u="none" strike="noStrike" cap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59" name="Google Shape;959;p5"/>
          <p:cNvSpPr txBox="1"/>
          <p:nvPr/>
        </p:nvSpPr>
        <p:spPr>
          <a:xfrm>
            <a:off x="3303068" y="2627450"/>
            <a:ext cx="12702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60%</a:t>
            </a:r>
            <a:endParaRPr sz="2800" b="1" i="0" u="none" strike="noStrike" cap="none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60" name="Google Shape;960;p5"/>
          <p:cNvSpPr txBox="1"/>
          <p:nvPr/>
        </p:nvSpPr>
        <p:spPr>
          <a:xfrm>
            <a:off x="1617044" y="1330968"/>
            <a:ext cx="6102193" cy="281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Aunar esfuerzos técnicos, administrativos y financieros para la generación de capacidades y competencias blandas, en la asociación de talleres productivos de la confección de Risaralda, conformadas por población en situación de vulnerabilidad, para el fortalecimiento integral del ecosistema moda en el departamento.</a:t>
            </a:r>
            <a:endParaRPr sz="20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1" name="Google Shape;961;p5"/>
          <p:cNvSpPr/>
          <p:nvPr/>
        </p:nvSpPr>
        <p:spPr>
          <a:xfrm rot="3011561">
            <a:off x="8491712" y="4268297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5"/>
          <p:cNvSpPr txBox="1">
            <a:spLocks noGrp="1"/>
          </p:cNvSpPr>
          <p:nvPr>
            <p:ph type="ctrTitle"/>
          </p:nvPr>
        </p:nvSpPr>
        <p:spPr>
          <a:xfrm>
            <a:off x="737018" y="585759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MX"/>
              <a:t>Objetivo de la propuesta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6"/>
          <p:cNvPicPr preferRelativeResize="0"/>
          <p:nvPr/>
        </p:nvPicPr>
        <p:blipFill rotWithShape="1">
          <a:blip r:embed="rId3">
            <a:alphaModFix amt="52000"/>
          </a:blip>
          <a:srcRect/>
          <a:stretch/>
        </p:blipFill>
        <p:spPr>
          <a:xfrm rot="-1128988" flipH="1">
            <a:off x="1028306" y="3361159"/>
            <a:ext cx="1298899" cy="91234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6"/>
          <p:cNvSpPr txBox="1">
            <a:spLocks noGrp="1"/>
          </p:cNvSpPr>
          <p:nvPr>
            <p:ph type="subTitle" idx="1"/>
          </p:nvPr>
        </p:nvSpPr>
        <p:spPr>
          <a:xfrm>
            <a:off x="4002522" y="1444261"/>
            <a:ext cx="4895949" cy="254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2000" b="1" dirty="0"/>
              <a:t>El proyecto, promueve el desarrollo económico y empresarial, fortalece el emprendimiento liderado por mujeres en condición de vulnerabilidad del departamento, se encuentra  alineada con criterios de equidad de género, empleo digno y empoderamiento femenino.</a:t>
            </a:r>
            <a:endParaRPr sz="2000" b="1" dirty="0"/>
          </a:p>
        </p:txBody>
      </p:sp>
      <p:grpSp>
        <p:nvGrpSpPr>
          <p:cNvPr id="971" name="Google Shape;971;p6"/>
          <p:cNvGrpSpPr/>
          <p:nvPr/>
        </p:nvGrpSpPr>
        <p:grpSpPr>
          <a:xfrm rot="5400065">
            <a:off x="4113887" y="-3396789"/>
            <a:ext cx="1344377" cy="1995312"/>
            <a:chOff x="272875" y="1527563"/>
            <a:chExt cx="255950" cy="455000"/>
          </a:xfrm>
        </p:grpSpPr>
        <p:sp>
          <p:nvSpPr>
            <p:cNvPr id="972" name="Google Shape;972;p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7" name="Google Shape;10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48" y="1419433"/>
            <a:ext cx="4165991" cy="284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0701" y="3593804"/>
            <a:ext cx="536979" cy="53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"/>
          <p:cNvSpPr/>
          <p:nvPr/>
        </p:nvSpPr>
        <p:spPr>
          <a:xfrm>
            <a:off x="4294305" y="1265964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Fortalecimiento Técnico</a:t>
            </a:r>
            <a:endParaRPr sz="1600" b="0" i="0" u="none" strike="noStrike" cap="non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014" name="Google Shape;1014;p7"/>
          <p:cNvSpPr/>
          <p:nvPr/>
        </p:nvSpPr>
        <p:spPr>
          <a:xfrm>
            <a:off x="4294305" y="76689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Modelo Empresarial</a:t>
            </a:r>
            <a:endParaRPr sz="1600" b="0" i="0" u="none" strike="noStrike" cap="non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015" name="Google Shape;1015;p7"/>
          <p:cNvSpPr/>
          <p:nvPr/>
        </p:nvSpPr>
        <p:spPr>
          <a:xfrm>
            <a:off x="4294305" y="577848"/>
            <a:ext cx="3517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Implementar el modelo empresarial para la competitividad y sostenibilidad de los talleres productivos del sector confección de Risaralda.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7"/>
          <p:cNvSpPr/>
          <p:nvPr/>
        </p:nvSpPr>
        <p:spPr>
          <a:xfrm>
            <a:off x="4294305" y="1861326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Asistir técnicamente la puesta en marcha de encadenamientos productivos y del modelo empresarial para atender empresas ANCLA del Departamento.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7" name="Google Shape;1017;p7"/>
          <p:cNvSpPr/>
          <p:nvPr/>
        </p:nvSpPr>
        <p:spPr>
          <a:xfrm>
            <a:off x="4294305" y="2688715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Fortalecimiento Comercial</a:t>
            </a:r>
            <a:endParaRPr sz="1600" b="0" i="0" u="none" strike="noStrike" cap="non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018" name="Google Shape;1018;p7"/>
          <p:cNvSpPr/>
          <p:nvPr/>
        </p:nvSpPr>
        <p:spPr>
          <a:xfrm>
            <a:off x="4294305" y="3188380"/>
            <a:ext cx="3517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Articulación con las empresas ANCLAS, para configurar los talleres del sector de la confección. Estrategia para la autosostenibilidad de los mismos. 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9" name="Google Shape;1019;p7"/>
          <p:cNvSpPr/>
          <p:nvPr/>
        </p:nvSpPr>
        <p:spPr>
          <a:xfrm>
            <a:off x="4294304" y="4061891"/>
            <a:ext cx="3591263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Fortalecimiento de habilidades blandas</a:t>
            </a:r>
            <a:endParaRPr sz="1600" b="0" i="0" u="none" strike="noStrike" cap="non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020" name="Google Shape;1020;p7"/>
          <p:cNvSpPr/>
          <p:nvPr/>
        </p:nvSpPr>
        <p:spPr>
          <a:xfrm>
            <a:off x="4294305" y="4466730"/>
            <a:ext cx="3517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Transferencia de saberes con enfoque de género. 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1" name="Google Shape;1021;p7"/>
          <p:cNvSpPr txBox="1"/>
          <p:nvPr/>
        </p:nvSpPr>
        <p:spPr>
          <a:xfrm>
            <a:off x="3508474" y="363787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chemeClr val="accent5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1.1</a:t>
            </a:r>
            <a:endParaRPr sz="2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7"/>
          <p:cNvSpPr txBox="1"/>
          <p:nvPr/>
        </p:nvSpPr>
        <p:spPr>
          <a:xfrm>
            <a:off x="3611572" y="1467342"/>
            <a:ext cx="854903" cy="66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chemeClr val="accent6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1.2</a:t>
            </a:r>
            <a:endParaRPr sz="2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7"/>
          <p:cNvSpPr txBox="1"/>
          <p:nvPr/>
        </p:nvSpPr>
        <p:spPr>
          <a:xfrm>
            <a:off x="3563904" y="2973207"/>
            <a:ext cx="950238" cy="74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chemeClr val="accent4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1.3</a:t>
            </a:r>
            <a:endParaRPr sz="2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7"/>
          <p:cNvSpPr txBox="1"/>
          <p:nvPr/>
        </p:nvSpPr>
        <p:spPr>
          <a:xfrm>
            <a:off x="3516945" y="4287952"/>
            <a:ext cx="10611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0" i="0" u="none" strike="noStrike" cap="none">
                <a:solidFill>
                  <a:schemeClr val="accent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1.4</a:t>
            </a:r>
            <a:endParaRPr sz="2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7"/>
          <p:cNvSpPr txBox="1">
            <a:spLocks noGrp="1"/>
          </p:cNvSpPr>
          <p:nvPr>
            <p:ph type="ctrTitle"/>
          </p:nvPr>
        </p:nvSpPr>
        <p:spPr>
          <a:xfrm>
            <a:off x="-778278" y="1242231"/>
            <a:ext cx="4818120" cy="92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MX" sz="2400"/>
              <a:t>1. Objetivo General </a:t>
            </a:r>
            <a:br>
              <a:rPr lang="es-MX" sz="2400"/>
            </a:br>
            <a:r>
              <a:rPr lang="es-MX" sz="2400"/>
              <a:t>del Programa</a:t>
            </a:r>
            <a:endParaRPr sz="2400"/>
          </a:p>
        </p:txBody>
      </p:sp>
      <p:sp>
        <p:nvSpPr>
          <p:cNvPr id="1026" name="Google Shape;1026;p7"/>
          <p:cNvSpPr/>
          <p:nvPr/>
        </p:nvSpPr>
        <p:spPr>
          <a:xfrm>
            <a:off x="81467" y="1836234"/>
            <a:ext cx="3517500" cy="16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Fortalecer las capacidades comerciales, técnicas y habilidades blandas para el desarrollo de los talleres productivos para su autosostenibilidad en la confección de prendas de vestir.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Google Shape;10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76" y="3439156"/>
            <a:ext cx="1162212" cy="100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630742"/>
      </a:dk2>
      <a:lt2>
        <a:srgbClr val="C63D9D"/>
      </a:lt2>
      <a:accent1>
        <a:srgbClr val="C63D9D"/>
      </a:accent1>
      <a:accent2>
        <a:srgbClr val="A8D7CD"/>
      </a:accent2>
      <a:accent3>
        <a:srgbClr val="E89FDC"/>
      </a:accent3>
      <a:accent4>
        <a:srgbClr val="DC9FE8"/>
      </a:accent4>
      <a:accent5>
        <a:srgbClr val="7DC4B2"/>
      </a:accent5>
      <a:accent6>
        <a:srgbClr val="DC6FB8"/>
      </a:accent6>
      <a:hlink>
        <a:srgbClr val="630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403</Words>
  <Application>Microsoft Office PowerPoint</Application>
  <PresentationFormat>Presentación en pantalla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Overpass Black</vt:lpstr>
      <vt:lpstr>Open Sans</vt:lpstr>
      <vt:lpstr>Overpass</vt:lpstr>
      <vt:lpstr>Aqua Marketing Plan by Slidego</vt:lpstr>
      <vt:lpstr>Proyecto Mujer E</vt:lpstr>
      <vt:lpstr>Presentación de PowerPoint</vt:lpstr>
      <vt:lpstr>Presentación de PowerPoint</vt:lpstr>
      <vt:lpstr>Antecendentes del Programa 2022-2023</vt:lpstr>
      <vt:lpstr>Objetivo de la propuesta </vt:lpstr>
      <vt:lpstr>Presentación de PowerPoint</vt:lpstr>
      <vt:lpstr>1. Objetivo General  del Programa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Proyectos</dc:creator>
  <cp:lastModifiedBy>Invitado camado</cp:lastModifiedBy>
  <cp:revision>1</cp:revision>
  <dcterms:modified xsi:type="dcterms:W3CDTF">2025-08-22T23:27:36Z</dcterms:modified>
</cp:coreProperties>
</file>